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41EA0-0C81-409F-A207-B9385EEC2E5B}" type="datetimeFigureOut">
              <a:rPr lang="de-DE" smtClean="0"/>
              <a:t>27.10.2022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6805D-B4BD-4813-91D0-3DD1908DB6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94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F809C9-D074-4786-8CCA-4EBCE12CA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FCC2E89-464A-4045-A441-0E65999CA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F9394-1018-42E4-AC90-AC280EFB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84F-D9FA-426E-88BE-A7187BA11819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96E4E1-A3AD-4AFE-95C2-A2D6AB54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533FB04-6F2F-4EB0-9374-57F0D1A6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969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BD427A-2AB7-4007-B007-2BD297E98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84B803-0BAD-4A77-9AA8-19D262529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D332A-E9E0-405D-A0D0-4BC25626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3F13B-6A10-4190-880A-A10D5C5E5E8D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7E249-B432-475F-8725-B7F4CD08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72911F-1DE1-4D26-8671-D597E0DB7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587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193C199-8825-4DD3-AC80-69F4F40AF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2274A4-9803-429D-93C7-125765829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BAB285-0027-4EE3-B6A4-EB872713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C17B-8A43-4F73-BDCC-50B306517CC0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A44B28-B0B7-4F2F-92F5-B4866BE28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45BC17-E7C5-4A9A-8D1E-A4C351D0D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9255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64819-8353-4340-B877-4F320809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F14D34-7799-42A4-8B14-971031DC2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DD81C-6AEE-430A-9D06-195FC5A3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780D8-BF80-445E-9A3F-C8BDE99F9349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883626-AC3B-4529-9F75-BD38E666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8EF01A-97FE-4C92-AF6C-22F9640C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84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85A27E-714F-4462-A9F2-1502952BA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B2632D-377E-4B93-8A1F-A1ABCC9EB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1E19EC-07D6-4164-8B8A-C27919C38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1AE7-BDDE-4B1D-B365-CDEAF651F79C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6288E2-5F23-478D-ADC3-94C39B649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B132042-AFCB-4E5D-9F71-F9C1B2FF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988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41612D-3B7C-474B-BAC7-FD8935AB3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1A7ED1C-27D6-42D8-81D9-26BC8448D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F308495-3E3E-425F-9D5E-0C43E18240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407FB0E-CE1A-44A5-BB46-18C19362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00824-E6CD-48BB-AF68-B089AB7997DA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B887DA-C26F-40FA-8EAB-3D31AC7E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456B72-72A3-4702-9F6B-CBF2A00D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95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33832-3E66-4E4B-A107-AFC7F7EAE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180B23-D953-44A7-B3E3-7E02F8F6C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04C915-42CD-41B6-87EE-924B2C6C7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D85E0EE-B1A3-472C-9250-62FE8E64D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ED54C54-DA17-4C90-9FD6-449419B8D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D6077B-B82C-4311-A3BF-DEE027BD0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CE81-BEDD-4E55-A542-905AE1CC0EA7}" type="datetime1">
              <a:rPr lang="de-DE" smtClean="0"/>
              <a:t>27.10.2022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499595-7CCF-4570-AD6E-C1B8C5FE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2810224-7DA8-4098-8B35-772C96A90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64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1B81B-73CE-4F40-8A71-161C64B02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08A0766-AAB8-4178-A48E-28262E5B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BDC77-6AF1-4E17-917C-D5EE1152208B}" type="datetime1">
              <a:rPr lang="de-DE" smtClean="0"/>
              <a:t>27.10.2022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C871B7-5124-4553-A980-4D0AA8763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B0D5BF3-509F-4839-B338-961AE8E1C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2146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77E3FF-E4D0-4322-A063-4C29AA8FF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27D7-CB05-4999-A408-5060915B0604}" type="datetime1">
              <a:rPr lang="de-DE" smtClean="0"/>
              <a:t>27.10.2022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90C92E-DA04-422C-8212-54C9E40C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25E4EC-9A10-49D1-8FB3-73061A39D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1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AE520-9900-4069-9C3A-C28F5FAA3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8C5D7E-3D74-4F5B-98D0-7EB09824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8D3B375-9E00-4690-AA3C-6A8F1B6F4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C823855-2FAF-4662-8646-2E257D23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5353-6242-4E18-BD06-2AC173A72AF8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0EC00C-CD9C-4500-95DE-4B0E8F1D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4A0D9AA-4781-4C49-97CB-D7989D475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630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E9499-9692-416B-BBB2-A8925664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290B1A-BBE6-47C0-988E-3DB62F398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02A680-ED56-4786-BD41-75189AC43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75A28-247E-4CF3-926D-5F706CD17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A117-269C-4016-8E34-41B50DBF1BDE}" type="datetime1">
              <a:rPr lang="de-DE" smtClean="0"/>
              <a:t>27.10.2022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5AE1A28-651A-41F5-B3B0-A5C425272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B29035-3923-45B5-AA82-1D83042B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689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9E4AAE1-2D14-4789-9351-824BD8ADE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AF9E01-E30B-4BD1-A36F-0102C1C7D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93857B3-5BF6-47C5-9A20-6701BC0FB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06BF-5232-4B3E-B646-511F550FB1BB}" type="datetime1">
              <a:rPr lang="de-DE" smtClean="0"/>
              <a:t>27.10.2022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C1B976D-DB54-4903-A5C5-A1EE639EE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Hochschule Aalen, Zentrum für Optische Technologien (ZOT)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CC3658-99E8-4135-8354-FD57A1EDB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46AF0-5C1C-495F-B7CB-0FB973F7C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33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ainer.boerret@hs-aalen.d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F0FBD-765B-4744-B50D-C25D84DD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Ultra-high resolution Optical Coherence Tomography for Industrial Applications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D9C0F3-213F-468C-992D-34B445943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4531725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2000" b="1" dirty="0"/>
              <a:t>Zielsetzung und Ihre Aufgaben:</a:t>
            </a:r>
          </a:p>
          <a:p>
            <a:pPr lvl="1"/>
            <a:r>
              <a:rPr lang="de-DE" sz="1600" dirty="0"/>
              <a:t>„Cutting Edge“-Forschung an ultra-hochauflösendem OCT-System.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3-dimensionale Qualifizierung optischer Werkstoffe im Sub-Mikrometerbereich für den Fertigungsprozess der Zukunft.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Mitarbeit in einem Interdisziplinärem Forschungs- und Entwicklungsteam.</a:t>
            </a:r>
          </a:p>
          <a:p>
            <a:pPr lvl="1"/>
            <a:endParaRPr lang="de-DE" sz="1600" dirty="0"/>
          </a:p>
          <a:p>
            <a:pPr lvl="1"/>
            <a:r>
              <a:rPr lang="de-DE" sz="1600" dirty="0"/>
              <a:t>Agile Entwicklung industriereifer Software:</a:t>
            </a:r>
          </a:p>
          <a:p>
            <a:pPr lvl="2"/>
            <a:r>
              <a:rPr lang="de-DE" sz="1200" dirty="0"/>
              <a:t>Hoch performante Algorithmik</a:t>
            </a:r>
          </a:p>
          <a:p>
            <a:pPr lvl="2"/>
            <a:r>
              <a:rPr lang="de-DE" sz="1200" dirty="0"/>
              <a:t>Real-time Daten Verarbeitung mittels GPU-Computing</a:t>
            </a:r>
          </a:p>
          <a:p>
            <a:pPr lvl="2"/>
            <a:r>
              <a:rPr lang="de-DE" sz="1200" dirty="0"/>
              <a:t>UX/UI Entwicklung</a:t>
            </a:r>
          </a:p>
          <a:p>
            <a:pPr marL="0" indent="0">
              <a:buNone/>
            </a:pPr>
            <a:r>
              <a:rPr lang="de-DE" sz="1600" b="1" dirty="0"/>
              <a:t>Ansprechpartner (Erstbetreuer): </a:t>
            </a:r>
            <a:r>
              <a:rPr lang="de-DE" sz="1600" dirty="0"/>
              <a:t>Prof. Rainer Börret</a:t>
            </a:r>
          </a:p>
          <a:p>
            <a:pPr marL="0" indent="0">
              <a:buNone/>
            </a:pPr>
            <a:r>
              <a:rPr lang="de-DE" sz="1600" b="1" dirty="0"/>
              <a:t>E-Mail: </a:t>
            </a:r>
            <a:r>
              <a:rPr lang="de-DE" sz="1600" dirty="0">
                <a:hlinkClick r:id="rId2"/>
              </a:rPr>
              <a:t>rainer.boerret@hs-aalen.de</a:t>
            </a:r>
            <a:endParaRPr lang="de-DE" sz="1600" dirty="0"/>
          </a:p>
          <a:p>
            <a:pPr marL="0" indent="0">
              <a:buNone/>
            </a:pPr>
            <a:r>
              <a:rPr lang="de-DE" sz="1600" b="1" dirty="0"/>
              <a:t>Tel.: </a:t>
            </a:r>
            <a:r>
              <a:rPr lang="de-DE" sz="1600" dirty="0"/>
              <a:t>07361/576-3482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4269A7-8F17-4D58-9AD4-70C03F67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Advanced</a:t>
            </a:r>
            <a:r>
              <a:rPr lang="de-DE" dirty="0">
                <a:solidFill>
                  <a:srgbClr val="0070C0"/>
                </a:solidFill>
              </a:rPr>
              <a:t> Systems Design (Systemtechnik) M. Sc.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117023-8522-42F5-B520-50DE4B9F96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1" r="30466"/>
          <a:stretch/>
        </p:blipFill>
        <p:spPr>
          <a:xfrm>
            <a:off x="8730907" y="1690688"/>
            <a:ext cx="2841479" cy="3742034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0C8CBA0-AEEA-46E3-AE44-8ECCBA4B0190}"/>
              </a:ext>
            </a:extLst>
          </p:cNvPr>
          <p:cNvGrpSpPr/>
          <p:nvPr/>
        </p:nvGrpSpPr>
        <p:grpSpPr>
          <a:xfrm rot="5400000">
            <a:off x="5187917" y="2181317"/>
            <a:ext cx="3742035" cy="2760778"/>
            <a:chOff x="180522" y="1898425"/>
            <a:chExt cx="5845014" cy="3706300"/>
          </a:xfrm>
        </p:grpSpPr>
        <p:cxnSp>
          <p:nvCxnSpPr>
            <p:cNvPr id="8" name="Curved Connector 38">
              <a:extLst>
                <a:ext uri="{FF2B5EF4-FFF2-40B4-BE49-F238E27FC236}">
                  <a16:creationId xmlns:a16="http://schemas.microsoft.com/office/drawing/2014/main" id="{4E66973F-2607-45C1-8157-54BEBCEF75A1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>
              <a:off x="1608935" y="2838042"/>
              <a:ext cx="1046045" cy="723438"/>
            </a:xfrm>
            <a:prstGeom prst="curvedConnector3">
              <a:avLst/>
            </a:prstGeom>
            <a:ln w="158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urved Connector 59">
              <a:extLst>
                <a:ext uri="{FF2B5EF4-FFF2-40B4-BE49-F238E27FC236}">
                  <a16:creationId xmlns:a16="http://schemas.microsoft.com/office/drawing/2014/main" id="{F0C043F7-0964-49E4-8035-D1128B1A3A5F}"/>
                </a:ext>
              </a:extLst>
            </p:cNvPr>
            <p:cNvCxnSpPr>
              <a:cxnSpLocks/>
              <a:stCxn id="28" idx="3"/>
            </p:cNvCxnSpPr>
            <p:nvPr/>
          </p:nvCxnSpPr>
          <p:spPr>
            <a:xfrm flipV="1">
              <a:off x="1608935" y="3852093"/>
              <a:ext cx="1049455" cy="703394"/>
            </a:xfrm>
            <a:prstGeom prst="curvedConnector3">
              <a:avLst/>
            </a:prstGeom>
            <a:ln w="15875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urved Connector 79">
              <a:extLst>
                <a:ext uri="{FF2B5EF4-FFF2-40B4-BE49-F238E27FC236}">
                  <a16:creationId xmlns:a16="http://schemas.microsoft.com/office/drawing/2014/main" id="{75E6ED69-AD73-41B6-B95D-DEE21F96E672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rot="10800000">
              <a:off x="3461113" y="3838642"/>
              <a:ext cx="1129345" cy="1127518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urved Connector 92">
              <a:extLst>
                <a:ext uri="{FF2B5EF4-FFF2-40B4-BE49-F238E27FC236}">
                  <a16:creationId xmlns:a16="http://schemas.microsoft.com/office/drawing/2014/main" id="{676C2710-69B0-49B5-B99E-97F1DDD1A821}"/>
                </a:ext>
              </a:extLst>
            </p:cNvPr>
            <p:cNvCxnSpPr/>
            <p:nvPr/>
          </p:nvCxnSpPr>
          <p:spPr>
            <a:xfrm rot="10800000" flipV="1">
              <a:off x="3454365" y="2440951"/>
              <a:ext cx="1126800" cy="112680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6">
              <a:extLst>
                <a:ext uri="{FF2B5EF4-FFF2-40B4-BE49-F238E27FC236}">
                  <a16:creationId xmlns:a16="http://schemas.microsoft.com/office/drawing/2014/main" id="{D827F642-49BA-4872-9AFC-DC145A719354}"/>
                </a:ext>
              </a:extLst>
            </p:cNvPr>
            <p:cNvCxnSpPr/>
            <p:nvPr/>
          </p:nvCxnSpPr>
          <p:spPr>
            <a:xfrm rot="5400000">
              <a:off x="5243528" y="2438425"/>
              <a:ext cx="108000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21">
              <a:extLst>
                <a:ext uri="{FF2B5EF4-FFF2-40B4-BE49-F238E27FC236}">
                  <a16:creationId xmlns:a16="http://schemas.microsoft.com/office/drawing/2014/main" id="{03E4002C-0B31-4E0B-BB9A-12F07BF48E1B}"/>
                </a:ext>
              </a:extLst>
            </p:cNvPr>
            <p:cNvCxnSpPr/>
            <p:nvPr/>
          </p:nvCxnSpPr>
          <p:spPr>
            <a:xfrm flipH="1">
              <a:off x="6020818" y="4331941"/>
              <a:ext cx="4718" cy="1272784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15A1C903-5A67-405A-ACAF-F7D6EC557703}"/>
                </a:ext>
              </a:extLst>
            </p:cNvPr>
            <p:cNvSpPr/>
            <p:nvPr/>
          </p:nvSpPr>
          <p:spPr>
            <a:xfrm>
              <a:off x="180522" y="2422836"/>
              <a:ext cx="1428413" cy="830411"/>
            </a:xfrm>
            <a:prstGeom prst="roundRect">
              <a:avLst/>
            </a:prstGeom>
            <a:solidFill>
              <a:srgbClr val="F6F6F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sp>
          <p:nvSpPr>
            <p:cNvPr id="21" name="Oval 8">
              <a:extLst>
                <a:ext uri="{FF2B5EF4-FFF2-40B4-BE49-F238E27FC236}">
                  <a16:creationId xmlns:a16="http://schemas.microsoft.com/office/drawing/2014/main" id="{1F59DBB1-2C4A-4921-9D5D-76CBDD18FEC2}"/>
                </a:ext>
              </a:extLst>
            </p:cNvPr>
            <p:cNvSpPr/>
            <p:nvPr/>
          </p:nvSpPr>
          <p:spPr>
            <a:xfrm>
              <a:off x="558327" y="2595468"/>
              <a:ext cx="611896" cy="474360"/>
            </a:xfrm>
            <a:prstGeom prst="ellipse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sp>
          <p:nvSpPr>
            <p:cNvPr id="22" name="Rounded Rectangle 9">
              <a:extLst>
                <a:ext uri="{FF2B5EF4-FFF2-40B4-BE49-F238E27FC236}">
                  <a16:creationId xmlns:a16="http://schemas.microsoft.com/office/drawing/2014/main" id="{97C0722C-C34E-4DE6-B899-E4BD2F8A13C8}"/>
                </a:ext>
              </a:extLst>
            </p:cNvPr>
            <p:cNvSpPr/>
            <p:nvPr/>
          </p:nvSpPr>
          <p:spPr>
            <a:xfrm>
              <a:off x="225051" y="2674125"/>
              <a:ext cx="448371" cy="330158"/>
            </a:xfrm>
            <a:prstGeom prst="roundRect">
              <a:avLst/>
            </a:prstGeom>
            <a:solidFill>
              <a:srgbClr val="F6F6F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cxnSp>
          <p:nvCxnSpPr>
            <p:cNvPr id="23" name="Straight Connector 34">
              <a:extLst>
                <a:ext uri="{FF2B5EF4-FFF2-40B4-BE49-F238E27FC236}">
                  <a16:creationId xmlns:a16="http://schemas.microsoft.com/office/drawing/2014/main" id="{1D531BDB-A3BA-45FA-AC06-7E329F86F922}"/>
                </a:ext>
              </a:extLst>
            </p:cNvPr>
            <p:cNvCxnSpPr/>
            <p:nvPr/>
          </p:nvCxnSpPr>
          <p:spPr>
            <a:xfrm flipH="1">
              <a:off x="1114305" y="2484305"/>
              <a:ext cx="174971" cy="189819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46">
              <a:extLst>
                <a:ext uri="{FF2B5EF4-FFF2-40B4-BE49-F238E27FC236}">
                  <a16:creationId xmlns:a16="http://schemas.microsoft.com/office/drawing/2014/main" id="{1D30305B-2B79-4923-949B-FA4459023493}"/>
                </a:ext>
              </a:extLst>
            </p:cNvPr>
            <p:cNvCxnSpPr/>
            <p:nvPr/>
          </p:nvCxnSpPr>
          <p:spPr>
            <a:xfrm rot="1500000" flipH="1">
              <a:off x="1201790" y="2602523"/>
              <a:ext cx="174971" cy="189819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47">
              <a:extLst>
                <a:ext uri="{FF2B5EF4-FFF2-40B4-BE49-F238E27FC236}">
                  <a16:creationId xmlns:a16="http://schemas.microsoft.com/office/drawing/2014/main" id="{449008C0-E997-49B7-AAE2-BBB441CE4438}"/>
                </a:ext>
              </a:extLst>
            </p:cNvPr>
            <p:cNvCxnSpPr/>
            <p:nvPr/>
          </p:nvCxnSpPr>
          <p:spPr>
            <a:xfrm flipH="1">
              <a:off x="1175715" y="2833314"/>
              <a:ext cx="285879" cy="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48">
              <a:extLst>
                <a:ext uri="{FF2B5EF4-FFF2-40B4-BE49-F238E27FC236}">
                  <a16:creationId xmlns:a16="http://schemas.microsoft.com/office/drawing/2014/main" id="{EA9E0513-B2E8-4A33-9268-F3B34B5BA25F}"/>
                </a:ext>
              </a:extLst>
            </p:cNvPr>
            <p:cNvCxnSpPr/>
            <p:nvPr/>
          </p:nvCxnSpPr>
          <p:spPr>
            <a:xfrm rot="4320000" flipH="1">
              <a:off x="1194694" y="2890215"/>
              <a:ext cx="173935" cy="19095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49">
              <a:extLst>
                <a:ext uri="{FF2B5EF4-FFF2-40B4-BE49-F238E27FC236}">
                  <a16:creationId xmlns:a16="http://schemas.microsoft.com/office/drawing/2014/main" id="{7C1B2C28-C56A-4AF1-BFC6-6D7ED8D3A7AF}"/>
                </a:ext>
              </a:extLst>
            </p:cNvPr>
            <p:cNvCxnSpPr/>
            <p:nvPr/>
          </p:nvCxnSpPr>
          <p:spPr>
            <a:xfrm rot="5820000" flipH="1">
              <a:off x="1096883" y="3012858"/>
              <a:ext cx="173935" cy="190950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43">
              <a:extLst>
                <a:ext uri="{FF2B5EF4-FFF2-40B4-BE49-F238E27FC236}">
                  <a16:creationId xmlns:a16="http://schemas.microsoft.com/office/drawing/2014/main" id="{A061CCA3-5EDE-4D2D-A2CD-757856AB611E}"/>
                </a:ext>
              </a:extLst>
            </p:cNvPr>
            <p:cNvSpPr/>
            <p:nvPr/>
          </p:nvSpPr>
          <p:spPr>
            <a:xfrm>
              <a:off x="180522" y="4140281"/>
              <a:ext cx="1428413" cy="830411"/>
            </a:xfrm>
            <a:prstGeom prst="roundRect">
              <a:avLst/>
            </a:prstGeom>
            <a:solidFill>
              <a:srgbClr val="F6F6F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grpSp>
          <p:nvGrpSpPr>
            <p:cNvPr id="29" name="Group 17">
              <a:extLst>
                <a:ext uri="{FF2B5EF4-FFF2-40B4-BE49-F238E27FC236}">
                  <a16:creationId xmlns:a16="http://schemas.microsoft.com/office/drawing/2014/main" id="{6CB90152-63C9-4D81-A536-A1CE75F188A2}"/>
                </a:ext>
              </a:extLst>
            </p:cNvPr>
            <p:cNvGrpSpPr/>
            <p:nvPr/>
          </p:nvGrpSpPr>
          <p:grpSpPr>
            <a:xfrm rot="5400000">
              <a:off x="539829" y="4181028"/>
              <a:ext cx="450365" cy="762125"/>
              <a:chOff x="2201834" y="4885066"/>
              <a:chExt cx="687978" cy="1017746"/>
            </a:xfrm>
          </p:grpSpPr>
          <p:sp>
            <p:nvSpPr>
              <p:cNvPr id="43" name="Isosceles Triangle 18">
                <a:extLst>
                  <a:ext uri="{FF2B5EF4-FFF2-40B4-BE49-F238E27FC236}">
                    <a16:creationId xmlns:a16="http://schemas.microsoft.com/office/drawing/2014/main" id="{0A6F50B4-F430-4B1E-A112-5AE332BA329C}"/>
                  </a:ext>
                </a:extLst>
              </p:cNvPr>
              <p:cNvSpPr/>
              <p:nvPr/>
            </p:nvSpPr>
            <p:spPr>
              <a:xfrm rot="10800000">
                <a:off x="2201834" y="4885066"/>
                <a:ext cx="687978" cy="461554"/>
              </a:xfrm>
              <a:prstGeom prst="triangle">
                <a:avLst/>
              </a:prstGeom>
              <a:solidFill>
                <a:srgbClr val="F6F6F6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EISS Frutiger Next W1G"/>
                  <a:ea typeface="+mn-ea"/>
                  <a:cs typeface="+mn-cs"/>
                </a:endParaRPr>
              </a:p>
            </p:txBody>
          </p:sp>
          <p:sp>
            <p:nvSpPr>
              <p:cNvPr id="44" name="Rounded Rectangle 19">
                <a:extLst>
                  <a:ext uri="{FF2B5EF4-FFF2-40B4-BE49-F238E27FC236}">
                    <a16:creationId xmlns:a16="http://schemas.microsoft.com/office/drawing/2014/main" id="{6E68DA32-FD2B-4FD4-B3CD-E737F35B666A}"/>
                  </a:ext>
                </a:extLst>
              </p:cNvPr>
              <p:cNvSpPr/>
              <p:nvPr/>
            </p:nvSpPr>
            <p:spPr>
              <a:xfrm>
                <a:off x="2229395" y="5115843"/>
                <a:ext cx="627018" cy="786969"/>
              </a:xfrm>
              <a:prstGeom prst="roundRect">
                <a:avLst/>
              </a:prstGeom>
              <a:solidFill>
                <a:srgbClr val="F6F6F6"/>
              </a:solidFill>
              <a:ln w="158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180000" tIns="180000" rIns="180000" bIns="180000" rtlCol="0" anchor="t" anchorCtr="0">
                <a:no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 typeface="Arial" panose="020B0604020202020204" pitchFamily="34" charset="0"/>
                  <a:buNone/>
                  <a:tabLst/>
                </a:pPr>
                <a:endParaRPr kumimoji="0" 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ZEISS Frutiger Next W1G"/>
                  <a:ea typeface="+mn-ea"/>
                  <a:cs typeface="+mn-cs"/>
                </a:endParaRPr>
              </a:p>
            </p:txBody>
          </p:sp>
        </p:grpSp>
        <p:pic>
          <p:nvPicPr>
            <p:cNvPr id="30" name="Picture 54">
              <a:extLst>
                <a:ext uri="{FF2B5EF4-FFF2-40B4-BE49-F238E27FC236}">
                  <a16:creationId xmlns:a16="http://schemas.microsoft.com/office/drawing/2014/main" id="{C82B724F-44F3-47A1-9A9B-EDB54C853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70" t="46030" r="14687" b="19231"/>
            <a:stretch/>
          </p:blipFill>
          <p:spPr>
            <a:xfrm rot="5400000">
              <a:off x="1045024" y="4473044"/>
              <a:ext cx="709391" cy="160877"/>
            </a:xfrm>
            <a:prstGeom prst="rect">
              <a:avLst/>
            </a:prstGeom>
            <a:ln w="15875">
              <a:solidFill>
                <a:schemeClr val="tx1"/>
              </a:solidFill>
            </a:ln>
          </p:spPr>
        </p:pic>
        <p:sp>
          <p:nvSpPr>
            <p:cNvPr id="31" name="Rounded Rectangle 20">
              <a:extLst>
                <a:ext uri="{FF2B5EF4-FFF2-40B4-BE49-F238E27FC236}">
                  <a16:creationId xmlns:a16="http://schemas.microsoft.com/office/drawing/2014/main" id="{B7D54A16-39AB-47F8-B608-471EDCF08D15}"/>
                </a:ext>
              </a:extLst>
            </p:cNvPr>
            <p:cNvSpPr/>
            <p:nvPr/>
          </p:nvSpPr>
          <p:spPr>
            <a:xfrm>
              <a:off x="2658390" y="3472340"/>
              <a:ext cx="800904" cy="470234"/>
            </a:xfrm>
            <a:prstGeom prst="round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 anchorCtr="0">
              <a:no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FECB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cxnSp>
          <p:nvCxnSpPr>
            <p:cNvPr id="32" name="Straight Connector 64">
              <a:extLst>
                <a:ext uri="{FF2B5EF4-FFF2-40B4-BE49-F238E27FC236}">
                  <a16:creationId xmlns:a16="http://schemas.microsoft.com/office/drawing/2014/main" id="{89972F18-6096-4DE5-B02B-C547D9839D96}"/>
                </a:ext>
              </a:extLst>
            </p:cNvPr>
            <p:cNvCxnSpPr/>
            <p:nvPr/>
          </p:nvCxnSpPr>
          <p:spPr>
            <a:xfrm>
              <a:off x="5277147" y="4792169"/>
              <a:ext cx="466232" cy="1739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8">
              <a:extLst>
                <a:ext uri="{FF2B5EF4-FFF2-40B4-BE49-F238E27FC236}">
                  <a16:creationId xmlns:a16="http://schemas.microsoft.com/office/drawing/2014/main" id="{257BDDC7-6FF7-4D36-BD33-4695337A6BF5}"/>
                </a:ext>
              </a:extLst>
            </p:cNvPr>
            <p:cNvCxnSpPr/>
            <p:nvPr/>
          </p:nvCxnSpPr>
          <p:spPr>
            <a:xfrm flipV="1">
              <a:off x="5277147" y="4966159"/>
              <a:ext cx="466232" cy="1739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62">
              <a:extLst>
                <a:ext uri="{FF2B5EF4-FFF2-40B4-BE49-F238E27FC236}">
                  <a16:creationId xmlns:a16="http://schemas.microsoft.com/office/drawing/2014/main" id="{27CD6AA8-E6CD-4D04-A886-809B0A67BDF0}"/>
                </a:ext>
              </a:extLst>
            </p:cNvPr>
            <p:cNvSpPr/>
            <p:nvPr/>
          </p:nvSpPr>
          <p:spPr>
            <a:xfrm>
              <a:off x="4590457" y="4792169"/>
              <a:ext cx="720550" cy="347981"/>
            </a:xfrm>
            <a:prstGeom prst="roundRect">
              <a:avLst/>
            </a:prstGeom>
            <a:solidFill>
              <a:srgbClr val="F6F6F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  <p:cxnSp>
          <p:nvCxnSpPr>
            <p:cNvPr id="35" name="Straight Connector 96">
              <a:extLst>
                <a:ext uri="{FF2B5EF4-FFF2-40B4-BE49-F238E27FC236}">
                  <a16:creationId xmlns:a16="http://schemas.microsoft.com/office/drawing/2014/main" id="{B8430716-5A77-4065-AB1F-A471C09CF7B5}"/>
                </a:ext>
              </a:extLst>
            </p:cNvPr>
            <p:cNvCxnSpPr/>
            <p:nvPr/>
          </p:nvCxnSpPr>
          <p:spPr>
            <a:xfrm>
              <a:off x="5277147" y="2277551"/>
              <a:ext cx="466232" cy="17398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7">
              <a:extLst>
                <a:ext uri="{FF2B5EF4-FFF2-40B4-BE49-F238E27FC236}">
                  <a16:creationId xmlns:a16="http://schemas.microsoft.com/office/drawing/2014/main" id="{78F9B69C-C017-404E-9B53-72656FBF60A1}"/>
                </a:ext>
              </a:extLst>
            </p:cNvPr>
            <p:cNvCxnSpPr/>
            <p:nvPr/>
          </p:nvCxnSpPr>
          <p:spPr>
            <a:xfrm flipV="1">
              <a:off x="5277147" y="2451541"/>
              <a:ext cx="466232" cy="17399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98">
              <a:extLst>
                <a:ext uri="{FF2B5EF4-FFF2-40B4-BE49-F238E27FC236}">
                  <a16:creationId xmlns:a16="http://schemas.microsoft.com/office/drawing/2014/main" id="{82D55687-1232-4E0E-A3C8-FC5F75006EA3}"/>
                </a:ext>
              </a:extLst>
            </p:cNvPr>
            <p:cNvSpPr/>
            <p:nvPr/>
          </p:nvSpPr>
          <p:spPr>
            <a:xfrm>
              <a:off x="4590457" y="2277551"/>
              <a:ext cx="720550" cy="347981"/>
            </a:xfrm>
            <a:prstGeom prst="roundRect">
              <a:avLst/>
            </a:prstGeom>
            <a:solidFill>
              <a:srgbClr val="F6F6F6"/>
            </a:solidFill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t" anchorCtr="0">
              <a:noAutofit/>
            </a:bodyPr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EISS Frutiger Next W1G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108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Breitbild</PresentationFormat>
  <Paragraphs>16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ZEISS Frutiger Next W1G</vt:lpstr>
      <vt:lpstr>Office</vt:lpstr>
      <vt:lpstr>Ultra-high resolution Optical Coherence Tomography for Industrial Applications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Uwe Bielke</dc:creator>
  <cp:lastModifiedBy>Schwoerer, Lukas</cp:lastModifiedBy>
  <cp:revision>34</cp:revision>
  <dcterms:created xsi:type="dcterms:W3CDTF">2021-09-30T09:09:50Z</dcterms:created>
  <dcterms:modified xsi:type="dcterms:W3CDTF">2022-10-27T06:32:50Z</dcterms:modified>
</cp:coreProperties>
</file>